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7" r:id="rId3"/>
    <p:sldId id="278" r:id="rId4"/>
    <p:sldId id="299" r:id="rId5"/>
    <p:sldId id="301" r:id="rId6"/>
    <p:sldId id="298" r:id="rId7"/>
    <p:sldId id="300" r:id="rId8"/>
    <p:sldId id="286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5D4EEB6-7DB5-4E01-867D-F1D95572B59C}">
          <p14:sldIdLst>
            <p14:sldId id="256"/>
            <p14:sldId id="297"/>
            <p14:sldId id="278"/>
            <p14:sldId id="299"/>
            <p14:sldId id="301"/>
            <p14:sldId id="298"/>
            <p14:sldId id="300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576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672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>
          <p15:clr>
            <a:srgbClr val="A4A3A4"/>
          </p15:clr>
        </p15:guide>
        <p15:guide id="8" orient="horz" pos="2160">
          <p15:clr>
            <a:srgbClr val="A4A3A4"/>
          </p15:clr>
        </p15:guide>
        <p15:guide id="9" orient="horz" pos="96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3600">
          <p15:clr>
            <a:srgbClr val="A4A3A4"/>
          </p15:clr>
        </p15:guide>
        <p15:guide id="12" orient="horz" pos="3024">
          <p15:clr>
            <a:srgbClr val="A4A3A4"/>
          </p15:clr>
        </p15:guide>
        <p15:guide id="13" pos="2880">
          <p15:clr>
            <a:srgbClr val="A4A3A4"/>
          </p15:clr>
        </p15:guide>
        <p15:guide id="14" pos="576">
          <p15:clr>
            <a:srgbClr val="A4A3A4"/>
          </p15:clr>
        </p15:guide>
        <p15:guide id="15" pos="5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9388" autoAdjust="0"/>
    <p:restoredTop sz="90929" autoAdjust="0"/>
  </p:normalViewPr>
  <p:slideViewPr>
    <p:cSldViewPr snapToObjects="1" showGuides="1">
      <p:cViewPr varScale="1">
        <p:scale>
          <a:sx n="97" d="100"/>
          <a:sy n="97" d="100"/>
        </p:scale>
        <p:origin x="456" y="90"/>
      </p:cViewPr>
      <p:guideLst>
        <p:guide orient="horz" pos="1296"/>
        <p:guide orient="horz" pos="1008"/>
        <p:guide orient="horz" pos="576"/>
        <p:guide orient="horz" pos="3888"/>
        <p:guide orient="horz" pos="672"/>
        <p:guide orient="horz" pos="816"/>
        <p:guide orient="horz"/>
        <p:guide orient="horz" pos="2160"/>
        <p:guide orient="horz" pos="96"/>
        <p:guide orient="horz" pos="432"/>
        <p:guide orient="horz" pos="3600"/>
        <p:guide orient="horz" pos="3024"/>
        <p:guide pos="2880"/>
        <p:guide pos="576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66733" cy="44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defTabSz="92439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343" y="2"/>
            <a:ext cx="3066733" cy="44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algn="r" defTabSz="92439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507029"/>
            <a:ext cx="3066733" cy="44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defTabSz="92439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343" y="8507029"/>
            <a:ext cx="3066733" cy="44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algn="r" defTabSz="924395">
              <a:defRPr sz="1200"/>
            </a:lvl1pPr>
          </a:lstStyle>
          <a:p>
            <a:pPr>
              <a:defRPr/>
            </a:pPr>
            <a:fld id="{AE6DCCCA-A4E2-4614-A9AA-BA1229A2C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7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66733" cy="44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defTabSz="92439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343" y="2"/>
            <a:ext cx="3066733" cy="44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>
            <a:lvl1pPr algn="r" defTabSz="92439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0163" y="669925"/>
            <a:ext cx="4479925" cy="3360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611" y="4254279"/>
            <a:ext cx="5189855" cy="402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507029"/>
            <a:ext cx="3066733" cy="44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defTabSz="92439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343" y="8507029"/>
            <a:ext cx="3066733" cy="44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0" tIns="46181" rIns="92360" bIns="46181" numCol="1" anchor="b" anchorCtr="0" compatLnSpc="1">
            <a:prstTxWarp prst="textNoShape">
              <a:avLst/>
            </a:prstTxWarp>
          </a:bodyPr>
          <a:lstStyle>
            <a:lvl1pPr algn="r" defTabSz="924395">
              <a:defRPr sz="1200"/>
            </a:lvl1pPr>
          </a:lstStyle>
          <a:p>
            <a:pPr>
              <a:defRPr/>
            </a:pPr>
            <a:fld id="{E7489825-7A73-4383-BC96-1051E80A5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83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D7485-FF8E-4FD0-AA56-7CA528D4A190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7F870-2437-4550-B30A-20E807522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2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7DAB2-1766-4678-843E-08B3EBED9878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AF5D5-078D-496A-B621-C9CDDEA80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4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FD0AB-83E9-4B98-8195-3AE9D178477A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9FC66-5436-4D8B-83FE-D25F24421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5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B74-1E13-42B9-9777-86242F56EF55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BA1A-B3D6-4625-9084-E60AC8203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5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7B610-838C-454C-95EE-F8595C4CC0B2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417FA-5858-4B14-9F79-3E65F79BE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4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A2921-68D2-48E2-982D-A0261BE40548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9F3DE-ADF0-49FD-9370-F638EA9F5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8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848C-E170-454E-BFCF-76C7B8553CED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408CC-CD50-4EB2-812D-6ECBB5703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5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C964E-AEDE-43E8-883C-78ECA9F8ADDD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EA3D4-3D2A-4CA6-9685-1330515F4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6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BC6FD-F37D-4E4A-9CAF-7A4DCFCE0203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42848-00EB-4DA8-A311-8E67C840D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96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6A43E-5F37-48CB-A0A7-F21DEB56F93E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DCABE-EB04-4E36-8CB7-00CC3CF26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2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3243F-A7C5-4738-85BB-E036A66C53CA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B433A-6D7A-4465-8CC4-CB0A64069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1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F7BB8C17-DA0E-44CF-A592-79598312FB5F}" type="datetime1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749845-1BED-4074-A142-4C1D9A6FE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CFO man logo_Final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88"/>
          <a:stretch>
            <a:fillRect/>
          </a:stretch>
        </p:blipFill>
        <p:spPr bwMode="auto">
          <a:xfrm>
            <a:off x="762000" y="17526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295400"/>
            <a:ext cx="7391400" cy="464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971800"/>
            <a:ext cx="3657600" cy="3009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14400" y="685800"/>
            <a:ext cx="7315200" cy="27431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315200" cy="27432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Financial Leadership,</a:t>
            </a:r>
            <a:br>
              <a:rPr lang="en-US" dirty="0" smtClean="0"/>
            </a:br>
            <a:r>
              <a:rPr lang="en-US" dirty="0" smtClean="0"/>
              <a:t>Strategic Solutions,</a:t>
            </a:r>
            <a:br>
              <a:rPr lang="en-US" dirty="0" smtClean="0"/>
            </a:br>
            <a:r>
              <a:rPr lang="en-US" dirty="0" smtClean="0"/>
              <a:t>Bottom-line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04875" y="685800"/>
            <a:ext cx="73247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5" y="685800"/>
            <a:ext cx="7315200" cy="914400"/>
          </a:xfrm>
        </p:spPr>
        <p:txBody>
          <a:bodyPr/>
          <a:lstStyle/>
          <a:p>
            <a:r>
              <a:rPr lang="en-US" sz="4000" dirty="0" smtClean="0"/>
              <a:t>Why part-time Out-Sourcing?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1600200"/>
            <a:ext cx="7315200" cy="4572000"/>
          </a:xfrm>
        </p:spPr>
        <p:txBody>
          <a:bodyPr anchor="ctr"/>
          <a:lstStyle/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Most cost effective way to </a:t>
            </a:r>
            <a:r>
              <a:rPr lang="en-US" sz="3200" dirty="0" smtClean="0"/>
              <a:t>get superior </a:t>
            </a:r>
            <a:r>
              <a:rPr lang="en-US" sz="3200" dirty="0"/>
              <a:t>financial knowledge, experience and </a:t>
            </a:r>
            <a:r>
              <a:rPr lang="en-US" sz="3200" dirty="0" smtClean="0"/>
              <a:t>advice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Free </a:t>
            </a:r>
            <a:r>
              <a:rPr lang="en-US" sz="3200" dirty="0"/>
              <a:t>up </a:t>
            </a:r>
            <a:r>
              <a:rPr lang="en-US" sz="3200" dirty="0" smtClean="0"/>
              <a:t>the CEO’s </a:t>
            </a:r>
            <a:r>
              <a:rPr lang="en-US" sz="3200" dirty="0"/>
              <a:t>time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An Outsider’s perspective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Additional business </a:t>
            </a:r>
            <a:r>
              <a:rPr lang="en-US" sz="3200" dirty="0"/>
              <a:t>c</a:t>
            </a:r>
            <a:r>
              <a:rPr lang="en-US" sz="3200" dirty="0" smtClean="0"/>
              <a:t>ontacts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7BA1A-B3D6-4625-9084-E60AC82034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8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C4521F-A55C-4B4A-9FF3-F1D884D95AD1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3076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effectLst>
            <a:prstShdw prst="shdw13" dist="53882" dir="13500000">
              <a:schemeClr val="bg2"/>
            </a:prstShdw>
          </a:effectLst>
        </p:spPr>
        <p:txBody>
          <a:bodyPr anchor="ctr"/>
          <a:lstStyle/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Part-time/Interim Chief Financial Officer and controller </a:t>
            </a:r>
            <a:endParaRPr lang="en-US" sz="3200" dirty="0" smtClean="0"/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Dedicated Financial Leadership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Locally </a:t>
            </a:r>
            <a:r>
              <a:rPr lang="en-US" sz="3200" dirty="0"/>
              <a:t>and solely owned business consulting firm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Over 25+ years of experience as a </a:t>
            </a:r>
            <a:r>
              <a:rPr lang="en-US" sz="3200" dirty="0" smtClean="0"/>
              <a:t>CFO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Extensive background in financial and operational management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904875" y="685800"/>
            <a:ext cx="73247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315200" cy="914400"/>
          </a:xfrm>
          <a:noFill/>
        </p:spPr>
        <p:txBody>
          <a:bodyPr/>
          <a:lstStyle/>
          <a:p>
            <a:pPr lvl="0"/>
            <a:r>
              <a:rPr lang="en-US" sz="4000" dirty="0"/>
              <a:t>Who is cfo solutions?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04875" y="685800"/>
            <a:ext cx="73247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914400"/>
          </a:xfrm>
        </p:spPr>
        <p:txBody>
          <a:bodyPr/>
          <a:lstStyle/>
          <a:p>
            <a:r>
              <a:rPr lang="en-US" sz="4000" dirty="0"/>
              <a:t>Why cfo solutions?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 anchor="ctr"/>
          <a:lstStyle/>
          <a:p>
            <a:pPr marL="457200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On-site financial leadership – never </a:t>
            </a:r>
            <a:r>
              <a:rPr lang="en-US" dirty="0" smtClean="0"/>
              <a:t>virtual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Simplified </a:t>
            </a:r>
            <a:r>
              <a:rPr lang="en-US" sz="3200" dirty="0"/>
              <a:t>reporting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Monthly executive-status meetings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Measurable results almost immediately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A trusted member of the team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Leader first, manager second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7BA1A-B3D6-4625-9084-E60AC82034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0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04875" y="685800"/>
            <a:ext cx="73247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914400"/>
          </a:xfrm>
        </p:spPr>
        <p:txBody>
          <a:bodyPr/>
          <a:lstStyle/>
          <a:p>
            <a:r>
              <a:rPr lang="en-US" sz="4000" dirty="0"/>
              <a:t>Why cfo solutions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 anchor="ctr"/>
          <a:lstStyle/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Make money first, save money second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Thinking </a:t>
            </a:r>
            <a:r>
              <a:rPr lang="en-US" sz="3200" dirty="0"/>
              <a:t>strategically on a daily basis -- not when it’s “budget </a:t>
            </a:r>
            <a:r>
              <a:rPr lang="en-US" sz="3200" dirty="0" smtClean="0"/>
              <a:t>time”</a:t>
            </a:r>
            <a:endParaRPr lang="en-US" sz="3200" dirty="0"/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Recognizing </a:t>
            </a:r>
            <a:r>
              <a:rPr lang="en-US" sz="3200" dirty="0" smtClean="0"/>
              <a:t>change </a:t>
            </a:r>
            <a:r>
              <a:rPr lang="en-US" sz="3200" dirty="0"/>
              <a:t>when change is needed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Adherence </a:t>
            </a:r>
            <a:r>
              <a:rPr lang="en-US" sz="3200" dirty="0"/>
              <a:t>to your core values, core competencies and vision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7BA1A-B3D6-4625-9084-E60AC82034E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21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Cont’d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482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04875" y="685800"/>
            <a:ext cx="73247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914400"/>
          </a:xfrm>
        </p:spPr>
        <p:txBody>
          <a:bodyPr/>
          <a:lstStyle/>
          <a:p>
            <a:pPr lvl="0"/>
            <a:r>
              <a:rPr lang="en-US" sz="4000" dirty="0"/>
              <a:t>What Services </a:t>
            </a:r>
            <a:r>
              <a:rPr lang="en-US" sz="4000" dirty="0" smtClean="0"/>
              <a:t>provided?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 anchor="ctr"/>
          <a:lstStyle/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Discovery Process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Streamline systems and processes 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Corporate and Operational Accounting Oversight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Timely, Simplified Financial and Management Reporting to run your business proactively and </a:t>
            </a:r>
            <a:r>
              <a:rPr lang="en-US" sz="3200" dirty="0" smtClean="0"/>
              <a:t>efficiently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Strategic Planning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7BA1A-B3D6-4625-9084-E60AC82034E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04875" y="685800"/>
            <a:ext cx="732472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914400"/>
          </a:xfrm>
        </p:spPr>
        <p:txBody>
          <a:bodyPr/>
          <a:lstStyle/>
          <a:p>
            <a:pPr lvl="0"/>
            <a:r>
              <a:rPr lang="en-US" sz="4000" dirty="0"/>
              <a:t>What Services </a:t>
            </a:r>
            <a:r>
              <a:rPr lang="en-US" sz="4000" dirty="0" smtClean="0"/>
              <a:t>provided?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 anchor="ctr"/>
          <a:lstStyle/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Financial </a:t>
            </a:r>
            <a:r>
              <a:rPr lang="en-US" sz="3200" dirty="0" smtClean="0"/>
              <a:t>Business Management</a:t>
            </a:r>
            <a:endParaRPr lang="en-US" sz="3200" dirty="0"/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Financial </a:t>
            </a:r>
            <a:r>
              <a:rPr lang="en-US" sz="3200" dirty="0"/>
              <a:t>Analysis and </a:t>
            </a:r>
            <a:r>
              <a:rPr lang="en-US" sz="3200" dirty="0" smtClean="0"/>
              <a:t>Reporting</a:t>
            </a:r>
            <a:endParaRPr lang="en-US" sz="3200" dirty="0"/>
          </a:p>
          <a:p>
            <a:pPr marL="457200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Banking and </a:t>
            </a:r>
            <a:r>
              <a:rPr lang="en-US" dirty="0" smtClean="0"/>
              <a:t>lending, and other </a:t>
            </a:r>
            <a:r>
              <a:rPr lang="en-US" dirty="0"/>
              <a:t>outside </a:t>
            </a:r>
            <a:r>
              <a:rPr lang="en-US" dirty="0" smtClean="0"/>
              <a:t>professional relationships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/>
              <a:t>External Audit and Tax</a:t>
            </a:r>
          </a:p>
          <a:p>
            <a:pPr marL="457200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Recommend </a:t>
            </a:r>
            <a:r>
              <a:rPr lang="en-US" dirty="0"/>
              <a:t>growth initiatives </a:t>
            </a:r>
          </a:p>
          <a:p>
            <a:pPr marL="457200" lvl="1" indent="-45720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Exit </a:t>
            </a:r>
            <a:r>
              <a:rPr lang="en-US" sz="3200" dirty="0"/>
              <a:t>strategy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7BA1A-B3D6-4625-9084-E60AC82034E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121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Cont’d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7758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4D0FE0-56A4-42F0-AFDA-AD9B483B42F8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7315200" cy="5105400"/>
          </a:xfrm>
        </p:spPr>
        <p:txBody>
          <a:bodyPr anchor="ctr"/>
          <a:lstStyle/>
          <a:p>
            <a:pPr marL="457200" indent="-457200" algn="ctr" eaLnBrk="1" hangingPunct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dirty="0" smtClean="0"/>
              <a:t>Pete LaFauci, President</a:t>
            </a:r>
          </a:p>
          <a:p>
            <a:pPr marL="457200" indent="-457200" algn="ctr" eaLnBrk="1" hangingPunct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dirty="0" smtClean="0"/>
              <a:t>cfo solutions</a:t>
            </a:r>
          </a:p>
          <a:p>
            <a:pPr marL="457200" indent="-457200" algn="ctr" eaLnBrk="1" hangingPunct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dirty="0" smtClean="0"/>
              <a:t>585-329-4290</a:t>
            </a:r>
          </a:p>
          <a:p>
            <a:pPr marL="457200" indent="-457200" algn="ctr" eaLnBrk="1" hangingPunct="1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dirty="0" smtClean="0"/>
              <a:t>plafauci@cfosolutions2go.com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Financial Leadership, Strategic Solutions, Bottom-line Results</vt:lpstr>
      <vt:lpstr>Why part-time Out-Sourcing?</vt:lpstr>
      <vt:lpstr>Who is cfo solutions?</vt:lpstr>
      <vt:lpstr>Why cfo solutions?</vt:lpstr>
      <vt:lpstr>Why cfo solutions?</vt:lpstr>
      <vt:lpstr>What Services provided?</vt:lpstr>
      <vt:lpstr>What Services provided?</vt:lpstr>
      <vt:lpstr>PowerPoint Presentation</vt:lpstr>
    </vt:vector>
  </TitlesOfParts>
  <Company>cfo solutions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Leadership, Strategic Solutions, Bottom-line Results</dc:title>
  <dc:creator>Pete LaFauci</dc:creator>
  <cp:lastModifiedBy>Pete LaFauci</cp:lastModifiedBy>
  <cp:revision>242</cp:revision>
  <cp:lastPrinted>2013-09-09T20:02:57Z</cp:lastPrinted>
  <dcterms:created xsi:type="dcterms:W3CDTF">2001-03-12T06:26:24Z</dcterms:created>
  <dcterms:modified xsi:type="dcterms:W3CDTF">2014-07-30T01:50:15Z</dcterms:modified>
</cp:coreProperties>
</file>